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92" r:id="rId3"/>
  </p:sldMasterIdLst>
  <p:sldIdLst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595" autoAdjust="0"/>
  </p:normalViewPr>
  <p:slideViewPr>
    <p:cSldViewPr snapToObjects="1">
      <p:cViewPr varScale="1">
        <p:scale>
          <a:sx n="93" d="100"/>
          <a:sy n="93" d="100"/>
        </p:scale>
        <p:origin x="-1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jpeg"/><Relationship Id="rId18" Type="http://schemas.openxmlformats.org/officeDocument/2006/relationships/image" Target="../media/image18.png"/><Relationship Id="rId19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jpeg"/><Relationship Id="rId18" Type="http://schemas.openxmlformats.org/officeDocument/2006/relationships/image" Target="../media/image18.png"/><Relationship Id="rId19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jpeg"/><Relationship Id="rId17" Type="http://schemas.openxmlformats.org/officeDocument/2006/relationships/image" Target="../media/image18.png"/><Relationship Id="rId18" Type="http://schemas.openxmlformats.org/officeDocument/2006/relationships/image" Target="../media/image19.jpe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jpeg"/><Relationship Id="rId17" Type="http://schemas.openxmlformats.org/officeDocument/2006/relationships/image" Target="../media/image18.png"/><Relationship Id="rId18" Type="http://schemas.openxmlformats.org/officeDocument/2006/relationships/image" Target="../media/image19.jpe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1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jpeg"/><Relationship Id="rId17" Type="http://schemas.openxmlformats.org/officeDocument/2006/relationships/image" Target="../media/image18.png"/><Relationship Id="rId18" Type="http://schemas.openxmlformats.org/officeDocument/2006/relationships/image" Target="../media/image19.jpe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8" name="TextBox 17"/>
          <p:cNvSpPr txBox="1"/>
          <p:nvPr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4" name="Picture 23" descr="ns2014log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/>
        </p:nvSpPr>
        <p:spPr>
          <a:xfrm>
            <a:off x="6948166" y="1798767"/>
            <a:ext cx="211328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 Carleton | Guelph | Manitoba | McMaster 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Regina | Saint Mary’s | Simon Fraser | Toronto Victoria | Winnipeg | York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11328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 Carleton | Guelph | Manitoba | McMaster 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Regina | Saint Mary’s | Simon Fraser | Toronto Victoria | Winnipeg | York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8" name="TextBox 17"/>
          <p:cNvSpPr txBox="1"/>
          <p:nvPr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5" name="Picture 24" descr="ns2014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/>
        </p:nvSpPr>
        <p:spPr>
          <a:xfrm>
            <a:off x="6948166" y="1798767"/>
            <a:ext cx="211328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 Carleton | Guelph | Manitoba | McMaster 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Regina | Saint Mary’s | Simon Fraser | Toronto Victoria | Winnipeg | York</a:t>
            </a:r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44" name="Picture 43" descr="ns2014logo-02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11328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 Carleton | Guelph | Manitoba | McMaster 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Regina | Saint Mary’s | Simon Fraser | Toronto Victoria | Winnipeg | York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  <p:pic>
        <p:nvPicPr>
          <p:cNvPr id="37" name="Picture 36" descr="ns2014logo-02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rgbClr val="4F494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18" name="TextBox 17"/>
          <p:cNvSpPr txBox="1"/>
          <p:nvPr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4" name="Picture 23" descr="ns2014log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76324" y="2997200"/>
            <a:ext cx="2010775" cy="2136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/>
        </p:nvSpPr>
        <p:spPr>
          <a:xfrm>
            <a:off x="6948166" y="1798767"/>
            <a:ext cx="2113284" cy="935726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 Carleton | Guelph | Manitoba | McMaster 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Regina | Saint Mary’s | Simon Fraser | Toronto Victoria | Winnipeg | York</a:t>
            </a:r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44" name="Picture 43" descr="ns2014logo-02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fld id="{CD0A3ADB-FC9D-EC4A-B26A-CF1FB7AEFD2D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fld id="{C216566A-4FD3-7A41-85A9-BF39E19BD7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" name="Picture 1" descr="ns2014logo-0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xStyles>
    <p:titleStyle>
      <a:lvl1pPr algn="r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1" name="Picture 10" descr="ns2014logo-02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xStyles>
    <p:titleStyle>
      <a:lvl1pPr algn="r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fld id="{E1A8B948-CA6F-5046-958C-B40E3C8E8ADB}" type="datetimeFigureOut">
              <a:rPr lang="en-US" smtClean="0"/>
              <a:t>14-07-21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fld id="{E3631CDB-86FD-F749-9DA9-74F6F20A60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1" name="Picture 10" descr="ns2014logo-0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87"/>
            <a:ext cx="2691408" cy="1444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xStyles>
    <p:titleStyle>
      <a:lvl1pPr algn="r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chemeClr val="bg1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gif"/><Relationship Id="rId6" Type="http://schemas.openxmlformats.org/officeDocument/2006/relationships/image" Target="../media/image29.gif"/><Relationship Id="rId7" Type="http://schemas.openxmlformats.org/officeDocument/2006/relationships/image" Target="../media/image30.gif"/><Relationship Id="rId8" Type="http://schemas.openxmlformats.org/officeDocument/2006/relationships/image" Target="../media/image31.gif"/><Relationship Id="rId9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Relationship Id="rId6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00716"/>
            <a:ext cx="9144000" cy="57572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  <a:gs pos="76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Sponsors:</a:t>
            </a:r>
            <a:endParaRPr lang="en-US" dirty="0"/>
          </a:p>
        </p:txBody>
      </p:sp>
      <p:pic>
        <p:nvPicPr>
          <p:cNvPr id="4" name="Picture 3" descr="dnp_logo_medium-9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18279"/>
            <a:ext cx="11430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5386416"/>
            <a:ext cx="2268979" cy="58345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39" y="5398368"/>
            <a:ext cx="2286000" cy="571500"/>
          </a:xfrm>
          <a:prstGeom prst="rect">
            <a:avLst/>
          </a:prstGeom>
        </p:spPr>
      </p:pic>
      <p:pic>
        <p:nvPicPr>
          <p:cNvPr id="8" name="Picture 7" descr="CINP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603979"/>
            <a:ext cx="1143000" cy="1143000"/>
          </a:xfrm>
          <a:prstGeom prst="rect">
            <a:avLst/>
          </a:prstGeom>
        </p:spPr>
      </p:pic>
      <p:pic>
        <p:nvPicPr>
          <p:cNvPr id="9" name="Picture 8" descr="SFU_2012-90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8" y="3890367"/>
            <a:ext cx="1143000" cy="571500"/>
          </a:xfrm>
          <a:prstGeom prst="rect">
            <a:avLst/>
          </a:prstGeom>
        </p:spPr>
      </p:pic>
      <p:pic>
        <p:nvPicPr>
          <p:cNvPr id="10" name="Picture 9" descr="ubc-smal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52" y="3715388"/>
            <a:ext cx="762000" cy="1028700"/>
          </a:xfrm>
          <a:prstGeom prst="rect">
            <a:avLst/>
          </a:prstGeom>
        </p:spPr>
      </p:pic>
      <p:pic>
        <p:nvPicPr>
          <p:cNvPr id="11" name="Picture 10" descr="TRIUMF_logo_blue-130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386416"/>
            <a:ext cx="2044194" cy="566084"/>
          </a:xfrm>
          <a:prstGeom prst="rect">
            <a:avLst/>
          </a:prstGeom>
        </p:spPr>
      </p:pic>
      <p:pic>
        <p:nvPicPr>
          <p:cNvPr id="16" name="Picture 15" descr="Canberra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81" y="1640160"/>
            <a:ext cx="291461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0716"/>
            <a:ext cx="9144000" cy="575728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  <a:gs pos="76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our Exhibitors:</a:t>
            </a:r>
            <a:endParaRPr lang="en-US" dirty="0"/>
          </a:p>
        </p:txBody>
      </p:sp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67" y="5266335"/>
            <a:ext cx="967757" cy="831791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06167"/>
            <a:ext cx="3048000" cy="101600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4735"/>
            <a:ext cx="3802759" cy="786777"/>
          </a:xfrm>
          <a:prstGeom prst="rect">
            <a:avLst/>
          </a:prstGeom>
        </p:spPr>
      </p:pic>
      <p:pic>
        <p:nvPicPr>
          <p:cNvPr id="12" name="Picture 11" descr="CAEN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67" y="3776650"/>
            <a:ext cx="2387975" cy="10205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7584" y="3161951"/>
            <a:ext cx="7269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Special Canberra demonstration during poster session Tuesday evening</a:t>
            </a:r>
            <a:endParaRPr lang="en-US" sz="1600" dirty="0">
              <a:latin typeface="+mj-lt"/>
            </a:endParaRPr>
          </a:p>
        </p:txBody>
      </p:sp>
      <p:pic>
        <p:nvPicPr>
          <p:cNvPr id="14" name="Picture 13" descr="Canberra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81" y="1640160"/>
            <a:ext cx="291461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01700" indent="-901700">
              <a:buNone/>
            </a:pPr>
            <a:r>
              <a:rPr lang="en-US" b="1" i="1" dirty="0"/>
              <a:t>Session M1  (Chair:  </a:t>
            </a:r>
            <a:r>
              <a:rPr lang="en-US" b="1" i="1" dirty="0" err="1"/>
              <a:t>Petr</a:t>
            </a:r>
            <a:r>
              <a:rPr lang="en-US" b="1" i="1" dirty="0"/>
              <a:t> </a:t>
            </a:r>
            <a:r>
              <a:rPr lang="en-US" b="1" i="1" dirty="0" err="1"/>
              <a:t>Navrátil</a:t>
            </a:r>
            <a:r>
              <a:rPr lang="en-US" b="1" i="1" dirty="0"/>
              <a:t>)</a:t>
            </a:r>
            <a:endParaRPr lang="en-CA" dirty="0"/>
          </a:p>
          <a:p>
            <a:pPr marL="901700" indent="-901700">
              <a:buNone/>
            </a:pPr>
            <a:r>
              <a:rPr lang="en-US" dirty="0"/>
              <a:t> </a:t>
            </a:r>
            <a:endParaRPr lang="en-CA" dirty="0"/>
          </a:p>
          <a:p>
            <a:pPr marL="901700" indent="-901700">
              <a:buNone/>
            </a:pPr>
            <a:r>
              <a:rPr lang="en-US" dirty="0"/>
              <a:t>08:45	Jonathan Bagger, </a:t>
            </a:r>
            <a:r>
              <a:rPr lang="en-US" i="1" dirty="0"/>
              <a:t>Director of </a:t>
            </a:r>
            <a:r>
              <a:rPr lang="en-US" i="1" dirty="0" smtClean="0"/>
              <a:t>TRIUMF</a:t>
            </a:r>
            <a:br>
              <a:rPr lang="en-US" i="1" dirty="0" smtClean="0"/>
            </a:br>
            <a:r>
              <a:rPr lang="en-US" i="1" dirty="0" smtClean="0"/>
              <a:t>Welcome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08:55	H.L. </a:t>
            </a:r>
            <a:r>
              <a:rPr lang="en-US" dirty="0" smtClean="0"/>
              <a:t>Crawford</a:t>
            </a:r>
            <a:r>
              <a:rPr lang="en-CA" dirty="0"/>
              <a:t/>
            </a:r>
            <a:br>
              <a:rPr lang="en-CA" dirty="0"/>
            </a:br>
            <a:r>
              <a:rPr lang="en-US" i="1" dirty="0" smtClean="0"/>
              <a:t>Neutron </a:t>
            </a:r>
            <a:r>
              <a:rPr lang="en-US" i="1" dirty="0"/>
              <a:t>knockout to probe 3N forces in the </a:t>
            </a:r>
            <a:r>
              <a:rPr lang="en-US" i="1" dirty="0" err="1"/>
              <a:t>Ca</a:t>
            </a:r>
            <a:r>
              <a:rPr lang="en-US" i="1" dirty="0"/>
              <a:t> isotopes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09:25	J.D. </a:t>
            </a:r>
            <a:r>
              <a:rPr lang="en-US" dirty="0" smtClean="0"/>
              <a:t>Holt</a:t>
            </a:r>
            <a:r>
              <a:rPr lang="en-CA" dirty="0"/>
              <a:t/>
            </a:r>
            <a:br>
              <a:rPr lang="en-CA" dirty="0"/>
            </a:br>
            <a:r>
              <a:rPr lang="en-US" i="1" dirty="0" smtClean="0"/>
              <a:t>Nuclear </a:t>
            </a:r>
            <a:r>
              <a:rPr lang="en-US" i="1" dirty="0"/>
              <a:t>forces and exotic oxygen and calcium isotopes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09:55	J. </a:t>
            </a:r>
            <a:r>
              <a:rPr lang="en-US" dirty="0" err="1" smtClean="0"/>
              <a:t>Papuga</a:t>
            </a:r>
            <a:r>
              <a:rPr lang="en-CA" dirty="0"/>
              <a:t/>
            </a:r>
            <a:br>
              <a:rPr lang="en-CA" dirty="0"/>
            </a:br>
            <a:r>
              <a:rPr lang="en-US" i="1" dirty="0" smtClean="0"/>
              <a:t>Laser </a:t>
            </a:r>
            <a:r>
              <a:rPr lang="en-US" i="1" dirty="0"/>
              <a:t>spectroscopy of neutron-rich K and </a:t>
            </a:r>
            <a:r>
              <a:rPr lang="en-US" i="1" dirty="0" err="1"/>
              <a:t>Ca</a:t>
            </a:r>
            <a:r>
              <a:rPr lang="en-US" i="1" dirty="0"/>
              <a:t> isotopes up to N=32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10:15	P. Van </a:t>
            </a:r>
            <a:r>
              <a:rPr lang="en-US" dirty="0" err="1" smtClean="0"/>
              <a:t>Duppen</a:t>
            </a:r>
            <a:r>
              <a:rPr lang="en-CA" dirty="0"/>
              <a:t/>
            </a:r>
            <a:br>
              <a:rPr lang="en-CA" dirty="0"/>
            </a:br>
            <a:r>
              <a:rPr lang="en-US" i="1" dirty="0" smtClean="0"/>
              <a:t>Structure </a:t>
            </a:r>
            <a:r>
              <a:rPr lang="en-US" i="1" dirty="0"/>
              <a:t>of </a:t>
            </a:r>
            <a:r>
              <a:rPr lang="en-US" i="1" baseline="30000" dirty="0"/>
              <a:t>68</a:t>
            </a:r>
            <a:r>
              <a:rPr lang="en-US" i="1" dirty="0"/>
              <a:t>Ni: new insights on the low-lying 0</a:t>
            </a:r>
            <a:r>
              <a:rPr lang="en-US" i="1" baseline="30000" dirty="0"/>
              <a:t>+</a:t>
            </a:r>
            <a:r>
              <a:rPr lang="en-US" i="1" dirty="0"/>
              <a:t> and 2</a:t>
            </a:r>
            <a:r>
              <a:rPr lang="en-US" i="1" baseline="30000" dirty="0"/>
              <a:t>+</a:t>
            </a:r>
            <a:r>
              <a:rPr lang="en-US" i="1" dirty="0"/>
              <a:t> states from two-neutron transfer on </a:t>
            </a:r>
            <a:r>
              <a:rPr lang="en-US" i="1" baseline="30000" dirty="0"/>
              <a:t>66</a:t>
            </a:r>
            <a:r>
              <a:rPr lang="en-US" i="1" dirty="0"/>
              <a:t>Ni and β-decay of </a:t>
            </a:r>
            <a:r>
              <a:rPr lang="en-US" i="1" baseline="30000" dirty="0"/>
              <a:t>68</a:t>
            </a:r>
            <a:r>
              <a:rPr lang="en-US" i="1" dirty="0"/>
              <a:t>Co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10:35	COFFEE BREAK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9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M2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01700" indent="-901700">
              <a:buNone/>
            </a:pPr>
            <a:r>
              <a:rPr lang="en-US" b="1" i="1" dirty="0"/>
              <a:t>Session M2  (Chair: Bruce Barrett)</a:t>
            </a:r>
            <a:endParaRPr lang="en-CA" dirty="0"/>
          </a:p>
          <a:p>
            <a:pPr marL="901700" indent="-901700">
              <a:buNone/>
            </a:pPr>
            <a:r>
              <a:rPr lang="en-US" dirty="0"/>
              <a:t> </a:t>
            </a:r>
            <a:endParaRPr lang="en-CA" dirty="0"/>
          </a:p>
          <a:p>
            <a:pPr marL="901700" indent="-901700">
              <a:buNone/>
            </a:pPr>
            <a:r>
              <a:rPr lang="en-US" dirty="0"/>
              <a:t>11:05	A. </a:t>
            </a:r>
            <a:r>
              <a:rPr lang="en-US" dirty="0" err="1" smtClean="0"/>
              <a:t>Gezerlis</a:t>
            </a:r>
            <a:r>
              <a:rPr lang="en-CA" dirty="0"/>
              <a:t/>
            </a:r>
            <a:br>
              <a:rPr lang="en-CA" dirty="0"/>
            </a:br>
            <a:r>
              <a:rPr lang="en-US" i="1" dirty="0" smtClean="0"/>
              <a:t>Quantum </a:t>
            </a:r>
            <a:r>
              <a:rPr lang="en-US" i="1" dirty="0"/>
              <a:t>Monte Carlo with modern nuclear forces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11:35	A. </a:t>
            </a:r>
            <a:r>
              <a:rPr lang="en-US" dirty="0" err="1" smtClean="0"/>
              <a:t>Gottardo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 smtClean="0"/>
              <a:t>Quadrupole</a:t>
            </a:r>
            <a:r>
              <a:rPr lang="en-US" i="1" dirty="0" smtClean="0"/>
              <a:t> </a:t>
            </a:r>
            <a:r>
              <a:rPr lang="en-US" i="1" dirty="0"/>
              <a:t>collectivity in the Ni isotopes: relativistic </a:t>
            </a:r>
            <a:r>
              <a:rPr lang="en-US" i="1" dirty="0" err="1"/>
              <a:t>Coulex</a:t>
            </a:r>
            <a:r>
              <a:rPr lang="en-US" i="1" dirty="0"/>
              <a:t> </a:t>
            </a:r>
            <a:r>
              <a:rPr lang="en-US" i="1" dirty="0" smtClean="0"/>
              <a:t>of</a:t>
            </a:r>
            <a:r>
              <a:rPr lang="en-CA" i="1" dirty="0"/>
              <a:t> </a:t>
            </a:r>
            <a:r>
              <a:rPr lang="en-US" i="1" baseline="30000" dirty="0" smtClean="0"/>
              <a:t>73,74,75</a:t>
            </a:r>
            <a:r>
              <a:rPr lang="en-US" i="1" dirty="0" smtClean="0"/>
              <a:t>Ni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11:55	D. </a:t>
            </a:r>
            <a:r>
              <a:rPr lang="en-US" dirty="0" smtClean="0"/>
              <a:t>Miller</a:t>
            </a:r>
            <a:r>
              <a:rPr lang="en-CA" dirty="0"/>
              <a:t/>
            </a:r>
            <a:br>
              <a:rPr lang="en-CA" dirty="0"/>
            </a:br>
            <a:r>
              <a:rPr lang="en-US" i="1" dirty="0" smtClean="0"/>
              <a:t>Direct </a:t>
            </a:r>
            <a:r>
              <a:rPr lang="en-US" i="1" dirty="0"/>
              <a:t>lifetime </a:t>
            </a:r>
            <a:r>
              <a:rPr lang="en-US" i="1" dirty="0" err="1"/>
              <a:t>meaurements</a:t>
            </a:r>
            <a:r>
              <a:rPr lang="en-US" i="1" dirty="0"/>
              <a:t> of excited states in </a:t>
            </a:r>
            <a:r>
              <a:rPr lang="en-US" i="1" baseline="30000" dirty="0"/>
              <a:t>72</a:t>
            </a:r>
            <a:r>
              <a:rPr lang="en-US" i="1" dirty="0"/>
              <a:t>Ni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12:15	E. </a:t>
            </a:r>
            <a:r>
              <a:rPr lang="en-US" dirty="0" err="1" smtClean="0"/>
              <a:t>Sahin</a:t>
            </a:r>
            <a:r>
              <a:rPr lang="en-CA" dirty="0"/>
              <a:t/>
            </a:r>
            <a:br>
              <a:rPr lang="en-CA" dirty="0"/>
            </a:br>
            <a:r>
              <a:rPr lang="en-US" i="1" dirty="0" smtClean="0"/>
              <a:t>Beta</a:t>
            </a:r>
            <a:r>
              <a:rPr lang="en-US" i="1" dirty="0"/>
              <a:t>-delayed gamma-ray spectroscopy of neutron-rich </a:t>
            </a:r>
            <a:r>
              <a:rPr lang="en-US" i="1" baseline="30000" dirty="0"/>
              <a:t>75,77</a:t>
            </a:r>
            <a:r>
              <a:rPr lang="en-US" i="1" dirty="0"/>
              <a:t>Cu nuclei</a:t>
            </a:r>
            <a:endParaRPr lang="en-CA" i="1" dirty="0"/>
          </a:p>
          <a:p>
            <a:pPr marL="901700" indent="-901700">
              <a:buNone/>
            </a:pPr>
            <a:r>
              <a:rPr lang="en-US" i="1" dirty="0"/>
              <a:t> </a:t>
            </a:r>
            <a:endParaRPr lang="en-CA" i="1" dirty="0"/>
          </a:p>
          <a:p>
            <a:pPr marL="901700" indent="-901700">
              <a:buNone/>
            </a:pPr>
            <a:r>
              <a:rPr lang="en-US" dirty="0"/>
              <a:t>12:35	LUNCH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TRIUMF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TRIUMF Tour</a:t>
            </a:r>
          </a:p>
          <a:p>
            <a:r>
              <a:rPr lang="en-US" dirty="0" smtClean="0"/>
              <a:t>Doors open at 6:00 pm</a:t>
            </a:r>
          </a:p>
          <a:p>
            <a:r>
              <a:rPr lang="en-US" dirty="0" smtClean="0"/>
              <a:t>Food provided</a:t>
            </a:r>
          </a:p>
          <a:p>
            <a:r>
              <a:rPr lang="en-US" dirty="0" smtClean="0"/>
              <a:t>Cash bar:  Pink ticket = 1 free drink</a:t>
            </a:r>
          </a:p>
          <a:p>
            <a:r>
              <a:rPr lang="en-US" dirty="0" smtClean="0"/>
              <a:t>Guided tours start at 6:20 pm, depart every 10 minutes</a:t>
            </a:r>
          </a:p>
          <a:p>
            <a:r>
              <a:rPr lang="en-US" dirty="0" smtClean="0"/>
              <a:t>Sign up for one of the tour slots at Registration Desk</a:t>
            </a:r>
          </a:p>
          <a:p>
            <a:r>
              <a:rPr lang="en-US" dirty="0" smtClean="0"/>
              <a:t>Need a ride to/from TRIUMF? </a:t>
            </a:r>
            <a:br>
              <a:rPr lang="en-US" dirty="0" smtClean="0"/>
            </a:br>
            <a:r>
              <a:rPr lang="en-US" dirty="0" smtClean="0"/>
              <a:t>Contact Gordon Ball or see Registration 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NS2014">
  <a:themeElements>
    <a:clrScheme name="TRIUMF 1">
      <a:dk1>
        <a:srgbClr val="000000"/>
      </a:dk1>
      <a:lt1>
        <a:srgbClr val="FFFFFF"/>
      </a:lt1>
      <a:dk2>
        <a:srgbClr val="4F4946"/>
      </a:dk2>
      <a:lt2>
        <a:srgbClr val="E7E7E4"/>
      </a:lt2>
      <a:accent1>
        <a:srgbClr val="113F7C"/>
      </a:accent1>
      <a:accent2>
        <a:srgbClr val="74241F"/>
      </a:accent2>
      <a:accent3>
        <a:srgbClr val="508041"/>
      </a:accent3>
      <a:accent4>
        <a:srgbClr val="D6612E"/>
      </a:accent4>
      <a:accent5>
        <a:srgbClr val="4F4946"/>
      </a:accent5>
      <a:accent6>
        <a:srgbClr val="95938E"/>
      </a:accent6>
      <a:hlink>
        <a:srgbClr val="0000FF"/>
      </a:hlink>
      <a:folHlink>
        <a:srgbClr val="95938E"/>
      </a:folHlink>
    </a:clrScheme>
    <a:fontScheme name="TRIUMF Alternat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IUMF Preferred">
  <a:themeElements>
    <a:clrScheme name="TRIUMF 1">
      <a:dk1>
        <a:srgbClr val="000000"/>
      </a:dk1>
      <a:lt1>
        <a:srgbClr val="FFFFFF"/>
      </a:lt1>
      <a:dk2>
        <a:srgbClr val="4F4946"/>
      </a:dk2>
      <a:lt2>
        <a:srgbClr val="E7E7E4"/>
      </a:lt2>
      <a:accent1>
        <a:srgbClr val="113F7C"/>
      </a:accent1>
      <a:accent2>
        <a:srgbClr val="74241F"/>
      </a:accent2>
      <a:accent3>
        <a:srgbClr val="508041"/>
      </a:accent3>
      <a:accent4>
        <a:srgbClr val="D6612E"/>
      </a:accent4>
      <a:accent5>
        <a:srgbClr val="4F4946"/>
      </a:accent5>
      <a:accent6>
        <a:srgbClr val="95938E"/>
      </a:accent6>
      <a:hlink>
        <a:srgbClr val="0000FF"/>
      </a:hlink>
      <a:folHlink>
        <a:srgbClr val="95938E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IUMF Alternate">
  <a:themeElements>
    <a:clrScheme name="TRIUMF 1">
      <a:dk1>
        <a:srgbClr val="000000"/>
      </a:dk1>
      <a:lt1>
        <a:srgbClr val="FFFFFF"/>
      </a:lt1>
      <a:dk2>
        <a:srgbClr val="4F4946"/>
      </a:dk2>
      <a:lt2>
        <a:srgbClr val="E7E7E4"/>
      </a:lt2>
      <a:accent1>
        <a:srgbClr val="113F7C"/>
      </a:accent1>
      <a:accent2>
        <a:srgbClr val="74241F"/>
      </a:accent2>
      <a:accent3>
        <a:srgbClr val="508041"/>
      </a:accent3>
      <a:accent4>
        <a:srgbClr val="D6612E"/>
      </a:accent4>
      <a:accent5>
        <a:srgbClr val="4F4946"/>
      </a:accent5>
      <a:accent6>
        <a:srgbClr val="95938E"/>
      </a:accent6>
      <a:hlink>
        <a:srgbClr val="0000FF"/>
      </a:hlink>
      <a:folHlink>
        <a:srgbClr val="95938E"/>
      </a:folHlink>
    </a:clrScheme>
    <a:fontScheme name="TRIUMF Alternat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NS2014.thmx</Template>
  <TotalTime>55</TotalTime>
  <Words>91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NS2014</vt:lpstr>
      <vt:lpstr>TRIUMF Preferred</vt:lpstr>
      <vt:lpstr>1_TRIUMF Alternate</vt:lpstr>
      <vt:lpstr>Thanks to our Sponsors:</vt:lpstr>
      <vt:lpstr>Visit our Exhibitors:</vt:lpstr>
      <vt:lpstr>Session M1</vt:lpstr>
      <vt:lpstr>Session M2 </vt:lpstr>
      <vt:lpstr>TRIUMF Tour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our exhibitors:</dc:title>
  <dc:creator>Greg Hackman</dc:creator>
  <cp:lastModifiedBy>Greg Hackman</cp:lastModifiedBy>
  <cp:revision>8</cp:revision>
  <dcterms:created xsi:type="dcterms:W3CDTF">2014-07-20T17:37:03Z</dcterms:created>
  <dcterms:modified xsi:type="dcterms:W3CDTF">2014-07-21T13:30:39Z</dcterms:modified>
</cp:coreProperties>
</file>